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2" r:id="rId2"/>
    <p:sldId id="296" r:id="rId3"/>
    <p:sldId id="297" r:id="rId4"/>
    <p:sldId id="298" r:id="rId5"/>
    <p:sldId id="299" r:id="rId6"/>
    <p:sldId id="301" r:id="rId7"/>
    <p:sldId id="300" r:id="rId8"/>
    <p:sldId id="303" r:id="rId9"/>
    <p:sldId id="302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lin Hutchison" initials="CH" lastIdx="0" clrIdx="0">
    <p:extLst>
      <p:ext uri="{19B8F6BF-5375-455C-9EA6-DF929625EA0E}">
        <p15:presenceInfo xmlns:p15="http://schemas.microsoft.com/office/powerpoint/2012/main" userId="S-1-5-21-3727482483-3438633471-1331184408-7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11" autoAdjust="0"/>
    <p:restoredTop sz="58564" autoAdjust="0"/>
  </p:normalViewPr>
  <p:slideViewPr>
    <p:cSldViewPr snapToGrid="0" snapToObjects="1">
      <p:cViewPr varScale="1">
        <p:scale>
          <a:sx n="50" d="100"/>
          <a:sy n="50" d="100"/>
        </p:scale>
        <p:origin x="229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87751A-C997-4440-A3D9-ED63080068C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7F306E7E-7A2D-4C2C-8C4E-4FE4E52DB481}">
      <dgm:prSet/>
      <dgm:spPr/>
      <dgm:t>
        <a:bodyPr/>
        <a:lstStyle/>
        <a:p>
          <a:r>
            <a:rPr lang="en-GB"/>
            <a:t>Enquiries from groups on existing structures</a:t>
          </a:r>
          <a:endParaRPr lang="en-US"/>
        </a:p>
      </dgm:t>
    </dgm:pt>
    <dgm:pt modelId="{0A95D09D-37EC-4E0A-A67F-2CCC26808A0F}" type="parTrans" cxnId="{D993351B-80D6-4701-B838-3B627A951B89}">
      <dgm:prSet/>
      <dgm:spPr/>
      <dgm:t>
        <a:bodyPr/>
        <a:lstStyle/>
        <a:p>
          <a:endParaRPr lang="en-US"/>
        </a:p>
      </dgm:t>
    </dgm:pt>
    <dgm:pt modelId="{F40E107A-26A6-48EB-83DC-B23278F43ACA}" type="sibTrans" cxnId="{D993351B-80D6-4701-B838-3B627A951B89}">
      <dgm:prSet/>
      <dgm:spPr/>
      <dgm:t>
        <a:bodyPr/>
        <a:lstStyle/>
        <a:p>
          <a:endParaRPr lang="en-US"/>
        </a:p>
      </dgm:t>
    </dgm:pt>
    <dgm:pt modelId="{1AD7AA4E-B2DB-4A6F-B78B-F6F64FDD45F2}">
      <dgm:prSet/>
      <dgm:spPr/>
      <dgm:t>
        <a:bodyPr/>
        <a:lstStyle/>
        <a:p>
          <a:r>
            <a:rPr lang="en-GB"/>
            <a:t>Management and governance of groups</a:t>
          </a:r>
          <a:endParaRPr lang="en-US"/>
        </a:p>
      </dgm:t>
    </dgm:pt>
    <dgm:pt modelId="{F6B4E658-01B8-400A-9CF4-05FF55A1FBDB}" type="parTrans" cxnId="{B246DA24-3D61-44B2-ABE1-8C15B73A2468}">
      <dgm:prSet/>
      <dgm:spPr/>
      <dgm:t>
        <a:bodyPr/>
        <a:lstStyle/>
        <a:p>
          <a:endParaRPr lang="en-US"/>
        </a:p>
      </dgm:t>
    </dgm:pt>
    <dgm:pt modelId="{C091C3E0-6065-49A9-AD74-2A7F01D20DF3}" type="sibTrans" cxnId="{B246DA24-3D61-44B2-ABE1-8C15B73A2468}">
      <dgm:prSet/>
      <dgm:spPr/>
      <dgm:t>
        <a:bodyPr/>
        <a:lstStyle/>
        <a:p>
          <a:endParaRPr lang="en-US"/>
        </a:p>
      </dgm:t>
    </dgm:pt>
    <dgm:pt modelId="{F4FE98A0-124A-46DF-A3D2-B4C045DC64C3}">
      <dgm:prSet/>
      <dgm:spPr/>
      <dgm:t>
        <a:bodyPr/>
        <a:lstStyle/>
        <a:p>
          <a:r>
            <a:rPr lang="en-GB"/>
            <a:t>Concerns regarding management of finances</a:t>
          </a:r>
          <a:endParaRPr lang="en-US"/>
        </a:p>
      </dgm:t>
    </dgm:pt>
    <dgm:pt modelId="{28331E02-1067-4A37-9ED1-96608A45AA0E}" type="parTrans" cxnId="{5F1F4938-4434-4058-BC28-9858609EEA9D}">
      <dgm:prSet/>
      <dgm:spPr/>
      <dgm:t>
        <a:bodyPr/>
        <a:lstStyle/>
        <a:p>
          <a:endParaRPr lang="en-US"/>
        </a:p>
      </dgm:t>
    </dgm:pt>
    <dgm:pt modelId="{E2C6339D-001C-411E-B9A6-E3D185108FD4}" type="sibTrans" cxnId="{5F1F4938-4434-4058-BC28-9858609EEA9D}">
      <dgm:prSet/>
      <dgm:spPr/>
      <dgm:t>
        <a:bodyPr/>
        <a:lstStyle/>
        <a:p>
          <a:endParaRPr lang="en-US"/>
        </a:p>
      </dgm:t>
    </dgm:pt>
    <dgm:pt modelId="{DD908694-4748-4469-811D-768BA3D80E86}">
      <dgm:prSet/>
      <dgm:spPr/>
      <dgm:t>
        <a:bodyPr/>
        <a:lstStyle/>
        <a:p>
          <a:r>
            <a:rPr lang="en-GB"/>
            <a:t>Payments to Jog Leaders</a:t>
          </a:r>
          <a:endParaRPr lang="en-US"/>
        </a:p>
      </dgm:t>
    </dgm:pt>
    <dgm:pt modelId="{64493037-7EED-41AE-B1CF-C1349C9440BB}" type="parTrans" cxnId="{52A23E61-A887-4E83-A5C2-FC28750A5921}">
      <dgm:prSet/>
      <dgm:spPr/>
      <dgm:t>
        <a:bodyPr/>
        <a:lstStyle/>
        <a:p>
          <a:endParaRPr lang="en-US"/>
        </a:p>
      </dgm:t>
    </dgm:pt>
    <dgm:pt modelId="{8097C94B-C91A-4826-BE10-6B134B751C02}" type="sibTrans" cxnId="{52A23E61-A887-4E83-A5C2-FC28750A5921}">
      <dgm:prSet/>
      <dgm:spPr/>
      <dgm:t>
        <a:bodyPr/>
        <a:lstStyle/>
        <a:p>
          <a:endParaRPr lang="en-US"/>
        </a:p>
      </dgm:t>
    </dgm:pt>
    <dgm:pt modelId="{AE088313-F513-47B5-B0C3-D827E986E12C}">
      <dgm:prSet/>
      <dgm:spPr/>
      <dgm:t>
        <a:bodyPr/>
        <a:lstStyle/>
        <a:p>
          <a:r>
            <a:rPr lang="en-GB" dirty="0"/>
            <a:t>Groups discussing affiliation to </a:t>
          </a:r>
          <a:r>
            <a:rPr lang="en-GB" b="1" dirty="0" err="1"/>
            <a:t>scottish</a:t>
          </a:r>
          <a:r>
            <a:rPr lang="en-GB" dirty="0" err="1"/>
            <a:t>athletics</a:t>
          </a:r>
          <a:endParaRPr lang="en-US" dirty="0"/>
        </a:p>
      </dgm:t>
    </dgm:pt>
    <dgm:pt modelId="{15D88984-B47B-4FCD-AEDA-ADE7C15CA8F0}" type="parTrans" cxnId="{85BD063F-10E2-4C6D-B45E-ABBA4B9B29CF}">
      <dgm:prSet/>
      <dgm:spPr/>
      <dgm:t>
        <a:bodyPr/>
        <a:lstStyle/>
        <a:p>
          <a:endParaRPr lang="en-US"/>
        </a:p>
      </dgm:t>
    </dgm:pt>
    <dgm:pt modelId="{F316B880-1DA1-418D-BF2D-20F91DADABA1}" type="sibTrans" cxnId="{85BD063F-10E2-4C6D-B45E-ABBA4B9B29CF}">
      <dgm:prSet/>
      <dgm:spPr/>
      <dgm:t>
        <a:bodyPr/>
        <a:lstStyle/>
        <a:p>
          <a:endParaRPr lang="en-US"/>
        </a:p>
      </dgm:t>
    </dgm:pt>
    <dgm:pt modelId="{79FF61CC-1A6C-4531-8430-B08AE883415A}" type="pres">
      <dgm:prSet presAssocID="{8987751A-C997-4440-A3D9-ED63080068C5}" presName="root" presStyleCnt="0">
        <dgm:presLayoutVars>
          <dgm:dir/>
          <dgm:resizeHandles val="exact"/>
        </dgm:presLayoutVars>
      </dgm:prSet>
      <dgm:spPr/>
    </dgm:pt>
    <dgm:pt modelId="{9FF65A52-A382-40B2-9A89-A7EF1F3AA18B}" type="pres">
      <dgm:prSet presAssocID="{7F306E7E-7A2D-4C2C-8C4E-4FE4E52DB481}" presName="compNode" presStyleCnt="0"/>
      <dgm:spPr/>
    </dgm:pt>
    <dgm:pt modelId="{50CC7C34-DB08-4030-BB17-47075AF55F3E}" type="pres">
      <dgm:prSet presAssocID="{7F306E7E-7A2D-4C2C-8C4E-4FE4E52DB481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835042CC-33F0-477B-95B8-79AC51116D20}" type="pres">
      <dgm:prSet presAssocID="{7F306E7E-7A2D-4C2C-8C4E-4FE4E52DB481}" presName="spaceRect" presStyleCnt="0"/>
      <dgm:spPr/>
    </dgm:pt>
    <dgm:pt modelId="{4148562C-9C44-4505-81E6-BA61C1FDEEAF}" type="pres">
      <dgm:prSet presAssocID="{7F306E7E-7A2D-4C2C-8C4E-4FE4E52DB481}" presName="textRect" presStyleLbl="revTx" presStyleIdx="0" presStyleCnt="5">
        <dgm:presLayoutVars>
          <dgm:chMax val="1"/>
          <dgm:chPref val="1"/>
        </dgm:presLayoutVars>
      </dgm:prSet>
      <dgm:spPr/>
    </dgm:pt>
    <dgm:pt modelId="{6A865193-251E-48DC-B679-A56734609813}" type="pres">
      <dgm:prSet presAssocID="{F40E107A-26A6-48EB-83DC-B23278F43ACA}" presName="sibTrans" presStyleCnt="0"/>
      <dgm:spPr/>
    </dgm:pt>
    <dgm:pt modelId="{2CEC4863-2BB8-4C0A-B6C2-5AD11A510D80}" type="pres">
      <dgm:prSet presAssocID="{1AD7AA4E-B2DB-4A6F-B78B-F6F64FDD45F2}" presName="compNode" presStyleCnt="0"/>
      <dgm:spPr/>
    </dgm:pt>
    <dgm:pt modelId="{796AB5FB-C82C-48EA-BBE4-A7C216920E7D}" type="pres">
      <dgm:prSet presAssocID="{1AD7AA4E-B2DB-4A6F-B78B-F6F64FDD45F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104750A6-6F75-4E8E-8503-FE002EF090AF}" type="pres">
      <dgm:prSet presAssocID="{1AD7AA4E-B2DB-4A6F-B78B-F6F64FDD45F2}" presName="spaceRect" presStyleCnt="0"/>
      <dgm:spPr/>
    </dgm:pt>
    <dgm:pt modelId="{2C55F441-466B-438D-A04A-B782641AF022}" type="pres">
      <dgm:prSet presAssocID="{1AD7AA4E-B2DB-4A6F-B78B-F6F64FDD45F2}" presName="textRect" presStyleLbl="revTx" presStyleIdx="1" presStyleCnt="5">
        <dgm:presLayoutVars>
          <dgm:chMax val="1"/>
          <dgm:chPref val="1"/>
        </dgm:presLayoutVars>
      </dgm:prSet>
      <dgm:spPr/>
    </dgm:pt>
    <dgm:pt modelId="{9366A417-FA92-423A-8BCA-33D8F7DC4074}" type="pres">
      <dgm:prSet presAssocID="{C091C3E0-6065-49A9-AD74-2A7F01D20DF3}" presName="sibTrans" presStyleCnt="0"/>
      <dgm:spPr/>
    </dgm:pt>
    <dgm:pt modelId="{69444D82-BD8B-41D4-B603-1105AE52B1DA}" type="pres">
      <dgm:prSet presAssocID="{F4FE98A0-124A-46DF-A3D2-B4C045DC64C3}" presName="compNode" presStyleCnt="0"/>
      <dgm:spPr/>
    </dgm:pt>
    <dgm:pt modelId="{10AF1918-71D2-407F-8D72-63850851A1E8}" type="pres">
      <dgm:prSet presAssocID="{F4FE98A0-124A-46DF-A3D2-B4C045DC64C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5C08FE5A-2A27-4CAE-8D42-252467728015}" type="pres">
      <dgm:prSet presAssocID="{F4FE98A0-124A-46DF-A3D2-B4C045DC64C3}" presName="spaceRect" presStyleCnt="0"/>
      <dgm:spPr/>
    </dgm:pt>
    <dgm:pt modelId="{EFDFB156-96E2-4177-8FCD-CFA218920110}" type="pres">
      <dgm:prSet presAssocID="{F4FE98A0-124A-46DF-A3D2-B4C045DC64C3}" presName="textRect" presStyleLbl="revTx" presStyleIdx="2" presStyleCnt="5">
        <dgm:presLayoutVars>
          <dgm:chMax val="1"/>
          <dgm:chPref val="1"/>
        </dgm:presLayoutVars>
      </dgm:prSet>
      <dgm:spPr/>
    </dgm:pt>
    <dgm:pt modelId="{7EDD064E-14A5-4E3C-A935-D9D2AAC5DC6A}" type="pres">
      <dgm:prSet presAssocID="{E2C6339D-001C-411E-B9A6-E3D185108FD4}" presName="sibTrans" presStyleCnt="0"/>
      <dgm:spPr/>
    </dgm:pt>
    <dgm:pt modelId="{B08929F3-0E37-490A-A701-C3DB04A16B04}" type="pres">
      <dgm:prSet presAssocID="{DD908694-4748-4469-811D-768BA3D80E86}" presName="compNode" presStyleCnt="0"/>
      <dgm:spPr/>
    </dgm:pt>
    <dgm:pt modelId="{55EA620D-1303-460B-AE84-29A383C671FB}" type="pres">
      <dgm:prSet presAssocID="{DD908694-4748-4469-811D-768BA3D80E86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050C5E84-2D1F-4325-939E-EC9C9C1E60B5}" type="pres">
      <dgm:prSet presAssocID="{DD908694-4748-4469-811D-768BA3D80E86}" presName="spaceRect" presStyleCnt="0"/>
      <dgm:spPr/>
    </dgm:pt>
    <dgm:pt modelId="{331D9592-1BF4-42A1-874A-4CFBF550302A}" type="pres">
      <dgm:prSet presAssocID="{DD908694-4748-4469-811D-768BA3D80E86}" presName="textRect" presStyleLbl="revTx" presStyleIdx="3" presStyleCnt="5">
        <dgm:presLayoutVars>
          <dgm:chMax val="1"/>
          <dgm:chPref val="1"/>
        </dgm:presLayoutVars>
      </dgm:prSet>
      <dgm:spPr/>
    </dgm:pt>
    <dgm:pt modelId="{E855BBDA-FCCC-4596-93BC-89D03019EF4F}" type="pres">
      <dgm:prSet presAssocID="{8097C94B-C91A-4826-BE10-6B134B751C02}" presName="sibTrans" presStyleCnt="0"/>
      <dgm:spPr/>
    </dgm:pt>
    <dgm:pt modelId="{9266FE3E-19BE-49FC-9915-512CC07FD5D8}" type="pres">
      <dgm:prSet presAssocID="{AE088313-F513-47B5-B0C3-D827E986E12C}" presName="compNode" presStyleCnt="0"/>
      <dgm:spPr/>
    </dgm:pt>
    <dgm:pt modelId="{B97AB097-06EC-4E85-919B-833F9E495EA3}" type="pres">
      <dgm:prSet presAssocID="{AE088313-F513-47B5-B0C3-D827E986E12C}" presName="iconRect" presStyleLbl="node1" presStyleIdx="4" presStyleCnt="5" custLinFactNeighborX="8579" custLinFactNeighborY="-67522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63A1C806-8490-4037-87D1-D57EC795067D}" type="pres">
      <dgm:prSet presAssocID="{AE088313-F513-47B5-B0C3-D827E986E12C}" presName="spaceRect" presStyleCnt="0"/>
      <dgm:spPr/>
    </dgm:pt>
    <dgm:pt modelId="{14366145-8491-4907-B904-6202ED437231}" type="pres">
      <dgm:prSet presAssocID="{AE088313-F513-47B5-B0C3-D827E986E12C}" presName="textRect" presStyleLbl="revTx" presStyleIdx="4" presStyleCnt="5" custLinFactY="-1283" custLinFactNeighborX="3860" custLinFactNeighborY="-100000">
        <dgm:presLayoutVars>
          <dgm:chMax val="1"/>
          <dgm:chPref val="1"/>
        </dgm:presLayoutVars>
      </dgm:prSet>
      <dgm:spPr/>
    </dgm:pt>
  </dgm:ptLst>
  <dgm:cxnLst>
    <dgm:cxn modelId="{9DFDCD12-6A20-4C8B-8546-4AF2A9D6813A}" type="presOf" srcId="{AE088313-F513-47B5-B0C3-D827E986E12C}" destId="{14366145-8491-4907-B904-6202ED437231}" srcOrd="0" destOrd="0" presId="urn:microsoft.com/office/officeart/2018/2/layout/IconLabelList"/>
    <dgm:cxn modelId="{D993351B-80D6-4701-B838-3B627A951B89}" srcId="{8987751A-C997-4440-A3D9-ED63080068C5}" destId="{7F306E7E-7A2D-4C2C-8C4E-4FE4E52DB481}" srcOrd="0" destOrd="0" parTransId="{0A95D09D-37EC-4E0A-A67F-2CCC26808A0F}" sibTransId="{F40E107A-26A6-48EB-83DC-B23278F43ACA}"/>
    <dgm:cxn modelId="{B246DA24-3D61-44B2-ABE1-8C15B73A2468}" srcId="{8987751A-C997-4440-A3D9-ED63080068C5}" destId="{1AD7AA4E-B2DB-4A6F-B78B-F6F64FDD45F2}" srcOrd="1" destOrd="0" parTransId="{F6B4E658-01B8-400A-9CF4-05FF55A1FBDB}" sibTransId="{C091C3E0-6065-49A9-AD74-2A7F01D20DF3}"/>
    <dgm:cxn modelId="{17D64C2C-77C2-4AFA-A18F-8F2F998EF00F}" type="presOf" srcId="{F4FE98A0-124A-46DF-A3D2-B4C045DC64C3}" destId="{EFDFB156-96E2-4177-8FCD-CFA218920110}" srcOrd="0" destOrd="0" presId="urn:microsoft.com/office/officeart/2018/2/layout/IconLabelList"/>
    <dgm:cxn modelId="{5F1F4938-4434-4058-BC28-9858609EEA9D}" srcId="{8987751A-C997-4440-A3D9-ED63080068C5}" destId="{F4FE98A0-124A-46DF-A3D2-B4C045DC64C3}" srcOrd="2" destOrd="0" parTransId="{28331E02-1067-4A37-9ED1-96608A45AA0E}" sibTransId="{E2C6339D-001C-411E-B9A6-E3D185108FD4}"/>
    <dgm:cxn modelId="{85BD063F-10E2-4C6D-B45E-ABBA4B9B29CF}" srcId="{8987751A-C997-4440-A3D9-ED63080068C5}" destId="{AE088313-F513-47B5-B0C3-D827E986E12C}" srcOrd="4" destOrd="0" parTransId="{15D88984-B47B-4FCD-AEDA-ADE7C15CA8F0}" sibTransId="{F316B880-1DA1-418D-BF2D-20F91DADABA1}"/>
    <dgm:cxn modelId="{4F49425C-FD95-4DE4-A74F-12A89AD7EDBA}" type="presOf" srcId="{7F306E7E-7A2D-4C2C-8C4E-4FE4E52DB481}" destId="{4148562C-9C44-4505-81E6-BA61C1FDEEAF}" srcOrd="0" destOrd="0" presId="urn:microsoft.com/office/officeart/2018/2/layout/IconLabelList"/>
    <dgm:cxn modelId="{52A23E61-A887-4E83-A5C2-FC28750A5921}" srcId="{8987751A-C997-4440-A3D9-ED63080068C5}" destId="{DD908694-4748-4469-811D-768BA3D80E86}" srcOrd="3" destOrd="0" parTransId="{64493037-7EED-41AE-B1CF-C1349C9440BB}" sibTransId="{8097C94B-C91A-4826-BE10-6B134B751C02}"/>
    <dgm:cxn modelId="{22199B44-BE34-41A0-ACF9-E987043A2E0E}" type="presOf" srcId="{8987751A-C997-4440-A3D9-ED63080068C5}" destId="{79FF61CC-1A6C-4531-8430-B08AE883415A}" srcOrd="0" destOrd="0" presId="urn:microsoft.com/office/officeart/2018/2/layout/IconLabelList"/>
    <dgm:cxn modelId="{0D1C4C8B-E8DC-4997-AA32-CAED49277F39}" type="presOf" srcId="{DD908694-4748-4469-811D-768BA3D80E86}" destId="{331D9592-1BF4-42A1-874A-4CFBF550302A}" srcOrd="0" destOrd="0" presId="urn:microsoft.com/office/officeart/2018/2/layout/IconLabelList"/>
    <dgm:cxn modelId="{C90E61C3-AD6B-43CB-9727-55A431D70207}" type="presOf" srcId="{1AD7AA4E-B2DB-4A6F-B78B-F6F64FDD45F2}" destId="{2C55F441-466B-438D-A04A-B782641AF022}" srcOrd="0" destOrd="0" presId="urn:microsoft.com/office/officeart/2018/2/layout/IconLabelList"/>
    <dgm:cxn modelId="{85184DE5-B388-4E61-8633-C9CB88B7A082}" type="presParOf" srcId="{79FF61CC-1A6C-4531-8430-B08AE883415A}" destId="{9FF65A52-A382-40B2-9A89-A7EF1F3AA18B}" srcOrd="0" destOrd="0" presId="urn:microsoft.com/office/officeart/2018/2/layout/IconLabelList"/>
    <dgm:cxn modelId="{641AB2C0-D0CA-4428-8EA4-870E391621E5}" type="presParOf" srcId="{9FF65A52-A382-40B2-9A89-A7EF1F3AA18B}" destId="{50CC7C34-DB08-4030-BB17-47075AF55F3E}" srcOrd="0" destOrd="0" presId="urn:microsoft.com/office/officeart/2018/2/layout/IconLabelList"/>
    <dgm:cxn modelId="{175F4C8C-5A6E-4C6F-8DB9-1F5A277516FC}" type="presParOf" srcId="{9FF65A52-A382-40B2-9A89-A7EF1F3AA18B}" destId="{835042CC-33F0-477B-95B8-79AC51116D20}" srcOrd="1" destOrd="0" presId="urn:microsoft.com/office/officeart/2018/2/layout/IconLabelList"/>
    <dgm:cxn modelId="{44665A2C-BA28-4391-8BAD-3D3E68064DE4}" type="presParOf" srcId="{9FF65A52-A382-40B2-9A89-A7EF1F3AA18B}" destId="{4148562C-9C44-4505-81E6-BA61C1FDEEAF}" srcOrd="2" destOrd="0" presId="urn:microsoft.com/office/officeart/2018/2/layout/IconLabelList"/>
    <dgm:cxn modelId="{403B8EE4-E40D-4A88-A17C-6B1264FA20C4}" type="presParOf" srcId="{79FF61CC-1A6C-4531-8430-B08AE883415A}" destId="{6A865193-251E-48DC-B679-A56734609813}" srcOrd="1" destOrd="0" presId="urn:microsoft.com/office/officeart/2018/2/layout/IconLabelList"/>
    <dgm:cxn modelId="{A43BCE4B-4AED-4DD9-8128-6505FE816954}" type="presParOf" srcId="{79FF61CC-1A6C-4531-8430-B08AE883415A}" destId="{2CEC4863-2BB8-4C0A-B6C2-5AD11A510D80}" srcOrd="2" destOrd="0" presId="urn:microsoft.com/office/officeart/2018/2/layout/IconLabelList"/>
    <dgm:cxn modelId="{15165DB4-4C7A-4DFA-A9F7-3D6B6F18DF5E}" type="presParOf" srcId="{2CEC4863-2BB8-4C0A-B6C2-5AD11A510D80}" destId="{796AB5FB-C82C-48EA-BBE4-A7C216920E7D}" srcOrd="0" destOrd="0" presId="urn:microsoft.com/office/officeart/2018/2/layout/IconLabelList"/>
    <dgm:cxn modelId="{A7A008D1-0FCD-45A7-9898-BDF49EC2AA85}" type="presParOf" srcId="{2CEC4863-2BB8-4C0A-B6C2-5AD11A510D80}" destId="{104750A6-6F75-4E8E-8503-FE002EF090AF}" srcOrd="1" destOrd="0" presId="urn:microsoft.com/office/officeart/2018/2/layout/IconLabelList"/>
    <dgm:cxn modelId="{D4D0779F-9A55-41B6-9657-4CE4335542AC}" type="presParOf" srcId="{2CEC4863-2BB8-4C0A-B6C2-5AD11A510D80}" destId="{2C55F441-466B-438D-A04A-B782641AF022}" srcOrd="2" destOrd="0" presId="urn:microsoft.com/office/officeart/2018/2/layout/IconLabelList"/>
    <dgm:cxn modelId="{8D65754A-7052-4991-877C-60DB76513572}" type="presParOf" srcId="{79FF61CC-1A6C-4531-8430-B08AE883415A}" destId="{9366A417-FA92-423A-8BCA-33D8F7DC4074}" srcOrd="3" destOrd="0" presId="urn:microsoft.com/office/officeart/2018/2/layout/IconLabelList"/>
    <dgm:cxn modelId="{058C2BAB-6587-4416-8560-DB89096E798D}" type="presParOf" srcId="{79FF61CC-1A6C-4531-8430-B08AE883415A}" destId="{69444D82-BD8B-41D4-B603-1105AE52B1DA}" srcOrd="4" destOrd="0" presId="urn:microsoft.com/office/officeart/2018/2/layout/IconLabelList"/>
    <dgm:cxn modelId="{F3428A53-9539-4E12-B562-301A502AEE9A}" type="presParOf" srcId="{69444D82-BD8B-41D4-B603-1105AE52B1DA}" destId="{10AF1918-71D2-407F-8D72-63850851A1E8}" srcOrd="0" destOrd="0" presId="urn:microsoft.com/office/officeart/2018/2/layout/IconLabelList"/>
    <dgm:cxn modelId="{5D47A587-81E2-4F0B-A61E-F1191BE1CD7E}" type="presParOf" srcId="{69444D82-BD8B-41D4-B603-1105AE52B1DA}" destId="{5C08FE5A-2A27-4CAE-8D42-252467728015}" srcOrd="1" destOrd="0" presId="urn:microsoft.com/office/officeart/2018/2/layout/IconLabelList"/>
    <dgm:cxn modelId="{8D9B52BE-B9A6-404E-9CE9-CF956002230A}" type="presParOf" srcId="{69444D82-BD8B-41D4-B603-1105AE52B1DA}" destId="{EFDFB156-96E2-4177-8FCD-CFA218920110}" srcOrd="2" destOrd="0" presId="urn:microsoft.com/office/officeart/2018/2/layout/IconLabelList"/>
    <dgm:cxn modelId="{EB599E55-3556-495C-BE36-65180556F10D}" type="presParOf" srcId="{79FF61CC-1A6C-4531-8430-B08AE883415A}" destId="{7EDD064E-14A5-4E3C-A935-D9D2AAC5DC6A}" srcOrd="5" destOrd="0" presId="urn:microsoft.com/office/officeart/2018/2/layout/IconLabelList"/>
    <dgm:cxn modelId="{231C925E-C209-40C0-8AD8-1989C8FF0282}" type="presParOf" srcId="{79FF61CC-1A6C-4531-8430-B08AE883415A}" destId="{B08929F3-0E37-490A-A701-C3DB04A16B04}" srcOrd="6" destOrd="0" presId="urn:microsoft.com/office/officeart/2018/2/layout/IconLabelList"/>
    <dgm:cxn modelId="{A980A9BD-4858-4D01-85B0-B5A8E5E31B74}" type="presParOf" srcId="{B08929F3-0E37-490A-A701-C3DB04A16B04}" destId="{55EA620D-1303-460B-AE84-29A383C671FB}" srcOrd="0" destOrd="0" presId="urn:microsoft.com/office/officeart/2018/2/layout/IconLabelList"/>
    <dgm:cxn modelId="{2B868BDD-5C98-44A7-9CC4-FF075BAD3C18}" type="presParOf" srcId="{B08929F3-0E37-490A-A701-C3DB04A16B04}" destId="{050C5E84-2D1F-4325-939E-EC9C9C1E60B5}" srcOrd="1" destOrd="0" presId="urn:microsoft.com/office/officeart/2018/2/layout/IconLabelList"/>
    <dgm:cxn modelId="{768616FF-97B7-4969-97B4-CEB808D09142}" type="presParOf" srcId="{B08929F3-0E37-490A-A701-C3DB04A16B04}" destId="{331D9592-1BF4-42A1-874A-4CFBF550302A}" srcOrd="2" destOrd="0" presId="urn:microsoft.com/office/officeart/2018/2/layout/IconLabelList"/>
    <dgm:cxn modelId="{E0DD6DE7-22C7-45B4-BCBE-D6B1EF1366AB}" type="presParOf" srcId="{79FF61CC-1A6C-4531-8430-B08AE883415A}" destId="{E855BBDA-FCCC-4596-93BC-89D03019EF4F}" srcOrd="7" destOrd="0" presId="urn:microsoft.com/office/officeart/2018/2/layout/IconLabelList"/>
    <dgm:cxn modelId="{D9D9C608-FC5A-4758-B3E0-8D374C0FA00A}" type="presParOf" srcId="{79FF61CC-1A6C-4531-8430-B08AE883415A}" destId="{9266FE3E-19BE-49FC-9915-512CC07FD5D8}" srcOrd="8" destOrd="0" presId="urn:microsoft.com/office/officeart/2018/2/layout/IconLabelList"/>
    <dgm:cxn modelId="{2F6882D2-5CA0-4426-BDEA-F7E7A901E391}" type="presParOf" srcId="{9266FE3E-19BE-49FC-9915-512CC07FD5D8}" destId="{B97AB097-06EC-4E85-919B-833F9E495EA3}" srcOrd="0" destOrd="0" presId="urn:microsoft.com/office/officeart/2018/2/layout/IconLabelList"/>
    <dgm:cxn modelId="{737E872C-8949-4B8F-BCD9-FC42CE9F4016}" type="presParOf" srcId="{9266FE3E-19BE-49FC-9915-512CC07FD5D8}" destId="{63A1C806-8490-4037-87D1-D57EC795067D}" srcOrd="1" destOrd="0" presId="urn:microsoft.com/office/officeart/2018/2/layout/IconLabelList"/>
    <dgm:cxn modelId="{BF67CF0D-1367-4E6B-96DB-1E14D91A61D4}" type="presParOf" srcId="{9266FE3E-19BE-49FC-9915-512CC07FD5D8}" destId="{14366145-8491-4907-B904-6202ED437231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C7C34-DB08-4030-BB17-47075AF55F3E}">
      <dsp:nvSpPr>
        <dsp:cNvPr id="0" name=""/>
        <dsp:cNvSpPr/>
      </dsp:nvSpPr>
      <dsp:spPr>
        <a:xfrm>
          <a:off x="1220042" y="263390"/>
          <a:ext cx="677109" cy="67710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8562C-9C44-4505-81E6-BA61C1FDEEAF}">
      <dsp:nvSpPr>
        <dsp:cNvPr id="0" name=""/>
        <dsp:cNvSpPr/>
      </dsp:nvSpPr>
      <dsp:spPr>
        <a:xfrm>
          <a:off x="806253" y="1196949"/>
          <a:ext cx="1504687" cy="60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Enquiries from groups on existing structures</a:t>
          </a:r>
          <a:endParaRPr lang="en-US" sz="1400" kern="1200"/>
        </a:p>
      </dsp:txBody>
      <dsp:txXfrm>
        <a:off x="806253" y="1196949"/>
        <a:ext cx="1504687" cy="601875"/>
      </dsp:txXfrm>
    </dsp:sp>
    <dsp:sp modelId="{796AB5FB-C82C-48EA-BBE4-A7C216920E7D}">
      <dsp:nvSpPr>
        <dsp:cNvPr id="0" name=""/>
        <dsp:cNvSpPr/>
      </dsp:nvSpPr>
      <dsp:spPr>
        <a:xfrm>
          <a:off x="2988050" y="263390"/>
          <a:ext cx="677109" cy="67710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5F441-466B-438D-A04A-B782641AF022}">
      <dsp:nvSpPr>
        <dsp:cNvPr id="0" name=""/>
        <dsp:cNvSpPr/>
      </dsp:nvSpPr>
      <dsp:spPr>
        <a:xfrm>
          <a:off x="2574261" y="1196949"/>
          <a:ext cx="1504687" cy="60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Management and governance of groups</a:t>
          </a:r>
          <a:endParaRPr lang="en-US" sz="1400" kern="1200"/>
        </a:p>
      </dsp:txBody>
      <dsp:txXfrm>
        <a:off x="2574261" y="1196949"/>
        <a:ext cx="1504687" cy="601875"/>
      </dsp:txXfrm>
    </dsp:sp>
    <dsp:sp modelId="{10AF1918-71D2-407F-8D72-63850851A1E8}">
      <dsp:nvSpPr>
        <dsp:cNvPr id="0" name=""/>
        <dsp:cNvSpPr/>
      </dsp:nvSpPr>
      <dsp:spPr>
        <a:xfrm>
          <a:off x="1220042" y="2174996"/>
          <a:ext cx="677109" cy="67710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DFB156-96E2-4177-8FCD-CFA218920110}">
      <dsp:nvSpPr>
        <dsp:cNvPr id="0" name=""/>
        <dsp:cNvSpPr/>
      </dsp:nvSpPr>
      <dsp:spPr>
        <a:xfrm>
          <a:off x="806253" y="3108554"/>
          <a:ext cx="1504687" cy="60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Concerns regarding management of finances</a:t>
          </a:r>
          <a:endParaRPr lang="en-US" sz="1400" kern="1200"/>
        </a:p>
      </dsp:txBody>
      <dsp:txXfrm>
        <a:off x="806253" y="3108554"/>
        <a:ext cx="1504687" cy="601875"/>
      </dsp:txXfrm>
    </dsp:sp>
    <dsp:sp modelId="{55EA620D-1303-460B-AE84-29A383C671FB}">
      <dsp:nvSpPr>
        <dsp:cNvPr id="0" name=""/>
        <dsp:cNvSpPr/>
      </dsp:nvSpPr>
      <dsp:spPr>
        <a:xfrm>
          <a:off x="2988050" y="2174996"/>
          <a:ext cx="677109" cy="67710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D9592-1BF4-42A1-874A-4CFBF550302A}">
      <dsp:nvSpPr>
        <dsp:cNvPr id="0" name=""/>
        <dsp:cNvSpPr/>
      </dsp:nvSpPr>
      <dsp:spPr>
        <a:xfrm>
          <a:off x="2574261" y="3108554"/>
          <a:ext cx="1504687" cy="60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Payments to Jog Leaders</a:t>
          </a:r>
          <a:endParaRPr lang="en-US" sz="1400" kern="1200"/>
        </a:p>
      </dsp:txBody>
      <dsp:txXfrm>
        <a:off x="2574261" y="3108554"/>
        <a:ext cx="1504687" cy="601875"/>
      </dsp:txXfrm>
    </dsp:sp>
    <dsp:sp modelId="{B97AB097-06EC-4E85-919B-833F9E495EA3}">
      <dsp:nvSpPr>
        <dsp:cNvPr id="0" name=""/>
        <dsp:cNvSpPr/>
      </dsp:nvSpPr>
      <dsp:spPr>
        <a:xfrm>
          <a:off x="2162136" y="3629404"/>
          <a:ext cx="677109" cy="67710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66145-8491-4907-B904-6202ED437231}">
      <dsp:nvSpPr>
        <dsp:cNvPr id="0" name=""/>
        <dsp:cNvSpPr/>
      </dsp:nvSpPr>
      <dsp:spPr>
        <a:xfrm>
          <a:off x="1748338" y="4410563"/>
          <a:ext cx="1504687" cy="601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Groups discussing affiliation to </a:t>
          </a:r>
          <a:r>
            <a:rPr lang="en-GB" sz="1400" b="1" kern="1200" dirty="0" err="1"/>
            <a:t>scottish</a:t>
          </a:r>
          <a:r>
            <a:rPr lang="en-GB" sz="1400" kern="1200" dirty="0" err="1"/>
            <a:t>athletics</a:t>
          </a:r>
          <a:endParaRPr lang="en-US" sz="1400" kern="1200" dirty="0"/>
        </a:p>
      </dsp:txBody>
      <dsp:txXfrm>
        <a:off x="1748338" y="4410563"/>
        <a:ext cx="1504687" cy="6018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43BF5-1354-421A-9DD8-4FB985F2629F}" type="datetimeFigureOut">
              <a:rPr lang="en-GB" smtClean="0"/>
              <a:t>01/11/2019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B8C0E-A2E1-41D6-AB70-0F4AEEED15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59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 formal structure – insurance; no policies and procedures; no codes of conduct; behaviour that can’t be challenged; no processes for dealing with complaints/challenges; insecurity when money is changing hands; does the structure allow you to grow safely;</a:t>
            </a:r>
          </a:p>
          <a:p>
            <a:r>
              <a:rPr lang="en-GB" dirty="0"/>
              <a:t>Constituted group – committee; kit; contracts; events</a:t>
            </a:r>
          </a:p>
          <a:p>
            <a:r>
              <a:rPr lang="en-GB" dirty="0"/>
              <a:t>Managing money – tin pot; example of money being stolen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8C0E-A2E1-41D6-AB70-0F4AEEED152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89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Constitution – covering legal status and membership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8C0E-A2E1-41D6-AB70-0F4AEEED152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883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8C0E-A2E1-41D6-AB70-0F4AEEED152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41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Documents on our website</a:t>
            </a:r>
          </a:p>
          <a:p>
            <a:r>
              <a:rPr lang="en-GB" b="1" dirty="0" err="1"/>
              <a:t>sport</a:t>
            </a:r>
            <a:r>
              <a:rPr lang="en-GB" dirty="0" err="1"/>
              <a:t>scotland</a:t>
            </a:r>
            <a:r>
              <a:rPr lang="en-GB" dirty="0"/>
              <a:t> constitution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B8C0E-A2E1-41D6-AB70-0F4AEEED152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37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3512C-0EE8-A04E-8E80-E180F00A13D0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DF45F-FEA8-BD4B-8819-F75583CAE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92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29"/>
          <a:stretch/>
        </p:blipFill>
        <p:spPr>
          <a:xfrm>
            <a:off x="0" y="5975286"/>
            <a:ext cx="9144000" cy="882713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79CD5AF4-9651-4CFD-A94D-2AA85616BBF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jog</a:t>
            </a:r>
            <a:r>
              <a:rPr lang="en-GB" b="1" dirty="0" err="1"/>
              <a:t>scotland</a:t>
            </a:r>
            <a:r>
              <a:rPr lang="en-GB" dirty="0"/>
              <a:t> Conference 2019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0A6F7607-2FA4-411F-8AA4-24B5467655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Group status and structures</a:t>
            </a:r>
          </a:p>
          <a:p>
            <a:r>
              <a:rPr lang="en-GB" dirty="0"/>
              <a:t>Colin Hutchison, Head of Development</a:t>
            </a:r>
          </a:p>
          <a:p>
            <a:r>
              <a:rPr lang="en-GB" dirty="0"/>
              <a:t>Lindsay McMahon, National Club Manager</a:t>
            </a:r>
          </a:p>
        </p:txBody>
      </p:sp>
    </p:spTree>
    <p:extLst>
      <p:ext uri="{BB962C8B-B14F-4D97-AF65-F5344CB8AC3E}">
        <p14:creationId xmlns:p14="http://schemas.microsoft.com/office/powerpoint/2010/main" val="126417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5D292F-738E-4135-98D3-E907B7190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en-GB" sz="3700">
                <a:solidFill>
                  <a:srgbClr val="FFFFFF"/>
                </a:solidFill>
              </a:rPr>
              <a:t>Background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29"/>
          <a:stretch/>
        </p:blipFill>
        <p:spPr>
          <a:xfrm>
            <a:off x="0" y="5975286"/>
            <a:ext cx="9144000" cy="882713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905B73F-9118-481B-AB3B-31E3AB80D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78390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4432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29"/>
          <a:stretch/>
        </p:blipFill>
        <p:spPr>
          <a:xfrm>
            <a:off x="0" y="5975286"/>
            <a:ext cx="9144000" cy="882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5D292F-738E-4135-98D3-E907B7190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568D8-726A-4B3B-8D04-99D705D8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the existing structure of your group?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are the benefits of your existing structure?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What are the challenges and/or risks that this structure may present?</a:t>
            </a:r>
          </a:p>
        </p:txBody>
      </p:sp>
    </p:spTree>
    <p:extLst>
      <p:ext uri="{BB962C8B-B14F-4D97-AF65-F5344CB8AC3E}">
        <p14:creationId xmlns:p14="http://schemas.microsoft.com/office/powerpoint/2010/main" val="2268788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129"/>
          <a:stretch/>
        </p:blipFill>
        <p:spPr>
          <a:xfrm>
            <a:off x="0" y="5975286"/>
            <a:ext cx="9144000" cy="882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5D292F-738E-4135-98D3-E907B7190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Overview of structures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568D8-726A-4B3B-8D04-99D705D83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formal structure</a:t>
            </a:r>
          </a:p>
          <a:p>
            <a:r>
              <a:rPr lang="en-GB" dirty="0"/>
              <a:t>Informal structure</a:t>
            </a:r>
          </a:p>
          <a:p>
            <a:r>
              <a:rPr lang="en-GB" dirty="0"/>
              <a:t>Constituted group – what are our options?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Unincorporated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/>
              <a:t>Incorporated</a:t>
            </a:r>
          </a:p>
        </p:txBody>
      </p:sp>
    </p:spTree>
    <p:extLst>
      <p:ext uri="{BB962C8B-B14F-4D97-AF65-F5344CB8AC3E}">
        <p14:creationId xmlns:p14="http://schemas.microsoft.com/office/powerpoint/2010/main" val="426298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187B0F-6C2B-4DAE-9063-9BC58BC7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n-GB" sz="4400">
                <a:solidFill>
                  <a:schemeClr val="accent1"/>
                </a:solidFill>
              </a:rPr>
              <a:t>What are the basics?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9B3F4-74B5-46A1-999E-8EAF59960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GB" sz="2100"/>
              <a:t>Data protection</a:t>
            </a:r>
          </a:p>
          <a:p>
            <a:r>
              <a:rPr lang="en-GB" sz="2100"/>
              <a:t>Board/Management Committee</a:t>
            </a:r>
          </a:p>
          <a:p>
            <a:r>
              <a:rPr lang="en-GB" sz="2100"/>
              <a:t>Approved constitution (rules)</a:t>
            </a:r>
          </a:p>
          <a:p>
            <a:r>
              <a:rPr lang="en-GB" sz="2100"/>
              <a:t>General meetings</a:t>
            </a:r>
          </a:p>
          <a:p>
            <a:r>
              <a:rPr lang="en-GB" sz="2100"/>
              <a:t>Financial controls</a:t>
            </a:r>
          </a:p>
          <a:p>
            <a:r>
              <a:rPr lang="en-GB" sz="2100"/>
              <a:t>Welfare</a:t>
            </a:r>
          </a:p>
          <a:p>
            <a:r>
              <a:rPr lang="en-GB" sz="2100"/>
              <a:t>Equality</a:t>
            </a:r>
          </a:p>
          <a:p>
            <a:r>
              <a:rPr lang="en-GB" sz="2100"/>
              <a:t>Facilities</a:t>
            </a:r>
          </a:p>
          <a:p>
            <a:r>
              <a:rPr lang="en-GB" sz="2100"/>
              <a:t>Payments to jog leaders </a:t>
            </a:r>
          </a:p>
        </p:txBody>
      </p:sp>
    </p:spTree>
    <p:extLst>
      <p:ext uri="{BB962C8B-B14F-4D97-AF65-F5344CB8AC3E}">
        <p14:creationId xmlns:p14="http://schemas.microsoft.com/office/powerpoint/2010/main" val="173651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87B0F-6C2B-4DAE-9063-9BC58BC7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/>
              <a:t>Group Development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9B3F4-74B5-46A1-999E-8EAF59960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GB"/>
              <a:t>What are the future aspirations of your group?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/>
              <a:t>Status quo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/>
              <a:t>Membership growth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/>
              <a:t>Competition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/>
              <a:t>Athlete Development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/>
              <a:t>Volunteer Development</a:t>
            </a:r>
          </a:p>
          <a:p>
            <a:r>
              <a:rPr lang="en-GB"/>
              <a:t>What changes are required to fulfil these aspirations?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775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187B0F-6C2B-4DAE-9063-9BC58BC7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en-GB" sz="3100" b="1">
                <a:solidFill>
                  <a:srgbClr val="FFFFFF"/>
                </a:solidFill>
              </a:rPr>
              <a:t>scottish</a:t>
            </a:r>
            <a:r>
              <a:rPr lang="en-GB" sz="3100">
                <a:solidFill>
                  <a:srgbClr val="FFFFFF"/>
                </a:solidFill>
              </a:rPr>
              <a:t>athletics affiliation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9B3F4-74B5-46A1-999E-8EAF59960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583" y="685800"/>
            <a:ext cx="3979563" cy="6187440"/>
          </a:xfrm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rgbClr val="000000"/>
                </a:solidFill>
              </a:rPr>
              <a:t>Can my running/athletics group become an affiliated </a:t>
            </a:r>
            <a:r>
              <a:rPr lang="en-GB" sz="1800" b="1" dirty="0" err="1">
                <a:solidFill>
                  <a:srgbClr val="000000"/>
                </a:solidFill>
              </a:rPr>
              <a:t>scottish</a:t>
            </a:r>
            <a:r>
              <a:rPr lang="en-GB" sz="1800" dirty="0" err="1">
                <a:solidFill>
                  <a:srgbClr val="000000"/>
                </a:solidFill>
              </a:rPr>
              <a:t>athletics</a:t>
            </a:r>
            <a:r>
              <a:rPr lang="en-GB" sz="1800" dirty="0">
                <a:solidFill>
                  <a:srgbClr val="000000"/>
                </a:solidFill>
              </a:rPr>
              <a:t> club?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Does becoming an athletics club mean changing the sessions we offer?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What’s the first step?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How can we formalise our club and affiliate?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Is there a cost to join </a:t>
            </a:r>
            <a:r>
              <a:rPr lang="en-GB" sz="1800" b="1" dirty="0" err="1">
                <a:solidFill>
                  <a:srgbClr val="000000"/>
                </a:solidFill>
              </a:rPr>
              <a:t>scottish</a:t>
            </a:r>
            <a:r>
              <a:rPr lang="en-GB" sz="1800" dirty="0" err="1">
                <a:solidFill>
                  <a:srgbClr val="000000"/>
                </a:solidFill>
              </a:rPr>
              <a:t>athletics</a:t>
            </a:r>
            <a:r>
              <a:rPr lang="en-GB" sz="1800" dirty="0">
                <a:solidFill>
                  <a:srgbClr val="000000"/>
                </a:solidFill>
              </a:rPr>
              <a:t> as a club and what is the individual cost to join as an individual member?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What would be the legal status of our club?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How would we run club finances?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What type of facilities do we need?  </a:t>
            </a:r>
          </a:p>
          <a:p>
            <a:r>
              <a:rPr lang="en-GB" sz="1800" dirty="0">
                <a:solidFill>
                  <a:srgbClr val="000000"/>
                </a:solidFill>
              </a:rPr>
              <a:t>Who do we contact for support?</a:t>
            </a:r>
          </a:p>
          <a:p>
            <a:r>
              <a:rPr lang="en-GB" sz="1800" dirty="0">
                <a:solidFill>
                  <a:srgbClr val="000000"/>
                </a:solidFill>
              </a:rPr>
              <a:t>Online guidance and application form</a:t>
            </a:r>
          </a:p>
          <a:p>
            <a:endParaRPr lang="en-GB" sz="1600" dirty="0">
              <a:solidFill>
                <a:srgbClr val="000000"/>
              </a:solidFill>
            </a:endParaRPr>
          </a:p>
          <a:p>
            <a:endParaRPr lang="en-GB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42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87B0F-6C2B-4DAE-9063-9BC58BC7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0653"/>
            <a:ext cx="7886700" cy="854707"/>
          </a:xfrm>
        </p:spPr>
        <p:txBody>
          <a:bodyPr/>
          <a:lstStyle/>
          <a:p>
            <a:r>
              <a:rPr lang="en-GB" b="1" dirty="0"/>
              <a:t>Benefits of affiliation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9B3F4-74B5-46A1-999E-8EAF59960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75360"/>
            <a:ext cx="7886700" cy="5638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500" b="1" dirty="0"/>
              <a:t>General benefits</a:t>
            </a:r>
          </a:p>
          <a:p>
            <a:r>
              <a:rPr lang="en-US" sz="4500" dirty="0"/>
              <a:t>Entitled to attend, speak and vote at any </a:t>
            </a:r>
            <a:r>
              <a:rPr lang="en-US" sz="4500" b="1" dirty="0" err="1"/>
              <a:t>scottish</a:t>
            </a:r>
            <a:r>
              <a:rPr lang="en-US" sz="4500" dirty="0" err="1"/>
              <a:t>athletics</a:t>
            </a:r>
            <a:r>
              <a:rPr lang="en-US" sz="4500" dirty="0"/>
              <a:t> General Meeting</a:t>
            </a:r>
          </a:p>
          <a:p>
            <a:r>
              <a:rPr lang="en-US" sz="4500" dirty="0"/>
              <a:t>Club members can apply to become individual members of </a:t>
            </a:r>
            <a:r>
              <a:rPr lang="en-US" sz="4500" b="1" dirty="0" err="1"/>
              <a:t>scottish</a:t>
            </a:r>
            <a:r>
              <a:rPr lang="en-US" sz="4500" dirty="0" err="1"/>
              <a:t>athletics</a:t>
            </a:r>
            <a:endParaRPr lang="en-US" sz="4500" dirty="0"/>
          </a:p>
          <a:p>
            <a:r>
              <a:rPr lang="en-US" sz="4500" dirty="0"/>
              <a:t>Insurance for affiliated clubs and their members</a:t>
            </a:r>
          </a:p>
          <a:p>
            <a:r>
              <a:rPr lang="en-US" sz="4500" dirty="0"/>
              <a:t>Nationally </a:t>
            </a:r>
            <a:r>
              <a:rPr lang="en-US" sz="4500" dirty="0" err="1"/>
              <a:t>recognised</a:t>
            </a:r>
            <a:r>
              <a:rPr lang="en-US" sz="4500" dirty="0"/>
              <a:t> club </a:t>
            </a:r>
            <a:r>
              <a:rPr lang="en-US" sz="4500" dirty="0" err="1"/>
              <a:t>colours</a:t>
            </a:r>
            <a:endParaRPr lang="en-US" sz="4500" dirty="0"/>
          </a:p>
          <a:p>
            <a:r>
              <a:rPr lang="en-US" sz="4500" dirty="0"/>
              <a:t>Eligibility for club places at the Virgin Money London Marathon – allocation based upon number of registered athletes aged over 18</a:t>
            </a:r>
          </a:p>
          <a:p>
            <a:pPr marL="0" indent="0">
              <a:buNone/>
            </a:pPr>
            <a:r>
              <a:rPr lang="en-GB" sz="4500" b="1" dirty="0"/>
              <a:t>Support Services </a:t>
            </a:r>
          </a:p>
          <a:p>
            <a:r>
              <a:rPr lang="en-GB" sz="4500" dirty="0"/>
              <a:t>National Club Manager</a:t>
            </a:r>
          </a:p>
          <a:p>
            <a:r>
              <a:rPr lang="en-GB" sz="4500" dirty="0"/>
              <a:t>Resources</a:t>
            </a:r>
          </a:p>
          <a:p>
            <a:pPr marL="0" indent="0">
              <a:buNone/>
            </a:pPr>
            <a:r>
              <a:rPr lang="en-GB" sz="4500" b="1" dirty="0"/>
              <a:t>Coaching</a:t>
            </a:r>
          </a:p>
          <a:p>
            <a:r>
              <a:rPr lang="en-GB" sz="4500" dirty="0"/>
              <a:t>Club Visits</a:t>
            </a:r>
          </a:p>
          <a:p>
            <a:r>
              <a:rPr lang="en-GB" sz="4500" dirty="0"/>
              <a:t>Discount on courses</a:t>
            </a:r>
          </a:p>
          <a:p>
            <a:pPr marL="0" indent="0">
              <a:buNone/>
            </a:pPr>
            <a:r>
              <a:rPr lang="en-GB" sz="4500" b="1" dirty="0"/>
              <a:t>Events</a:t>
            </a:r>
          </a:p>
          <a:p>
            <a:r>
              <a:rPr lang="en-US" sz="4500" dirty="0"/>
              <a:t>Apply for permits and insurance cover</a:t>
            </a:r>
          </a:p>
          <a:p>
            <a:r>
              <a:rPr lang="en-GB" sz="4500" dirty="0"/>
              <a:t>Enter national competitions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dirty="0"/>
              <a:t>Full list of </a:t>
            </a:r>
            <a:r>
              <a:rPr lang="en-GB" sz="1800" dirty="0" err="1"/>
              <a:t>benefits:www.scottishathletics.org.uk</a:t>
            </a:r>
            <a:r>
              <a:rPr lang="en-GB" sz="1800" dirty="0"/>
              <a:t>/clubs/club-affiliation/club-benefits-services/</a:t>
            </a:r>
          </a:p>
        </p:txBody>
      </p:sp>
    </p:spTree>
    <p:extLst>
      <p:ext uri="{BB962C8B-B14F-4D97-AF65-F5344CB8AC3E}">
        <p14:creationId xmlns:p14="http://schemas.microsoft.com/office/powerpoint/2010/main" val="1266323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87B0F-6C2B-4DAE-9063-9BC58BC75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Q&amp;A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9B3F4-74B5-46A1-999E-8EAF59960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Further advice and documents.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Jo Stevens</a:t>
            </a:r>
          </a:p>
          <a:p>
            <a:pPr marL="0" indent="0">
              <a:buNone/>
            </a:pPr>
            <a:r>
              <a:rPr lang="en-GB" dirty="0" err="1"/>
              <a:t>jog</a:t>
            </a:r>
            <a:r>
              <a:rPr lang="en-GB" b="1" dirty="0" err="1"/>
              <a:t>scotland</a:t>
            </a:r>
            <a:r>
              <a:rPr lang="en-GB" dirty="0"/>
              <a:t> Development Officer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Lindsay McMahon</a:t>
            </a:r>
          </a:p>
          <a:p>
            <a:pPr marL="0" indent="0">
              <a:buNone/>
            </a:pPr>
            <a:r>
              <a:rPr lang="en-GB" dirty="0"/>
              <a:t>National Club Manager (Affiliation)</a:t>
            </a:r>
          </a:p>
        </p:txBody>
      </p:sp>
    </p:spTree>
    <p:extLst>
      <p:ext uri="{BB962C8B-B14F-4D97-AF65-F5344CB8AC3E}">
        <p14:creationId xmlns:p14="http://schemas.microsoft.com/office/powerpoint/2010/main" val="3417801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459</Words>
  <Application>Microsoft Office PowerPoint</Application>
  <PresentationFormat>On-screen Show (4:3)</PresentationFormat>
  <Paragraphs>88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jogscotland Conference 2019</vt:lpstr>
      <vt:lpstr>Background</vt:lpstr>
      <vt:lpstr>Discussion</vt:lpstr>
      <vt:lpstr>Overview of structures</vt:lpstr>
      <vt:lpstr>What are the basics?</vt:lpstr>
      <vt:lpstr>Group Development</vt:lpstr>
      <vt:lpstr>scottishathletics affiliation</vt:lpstr>
      <vt:lpstr>Benefits of affiliation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jogscotland Conference 2019</dc:title>
  <dc:creator>Colin Hutchison</dc:creator>
  <cp:lastModifiedBy>Colin Hutchison</cp:lastModifiedBy>
  <cp:revision>2</cp:revision>
  <cp:lastPrinted>2019-11-01T16:39:11Z</cp:lastPrinted>
  <dcterms:created xsi:type="dcterms:W3CDTF">2019-11-01T16:34:06Z</dcterms:created>
  <dcterms:modified xsi:type="dcterms:W3CDTF">2019-11-01T16:41:01Z</dcterms:modified>
</cp:coreProperties>
</file>